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37" r:id="rId2"/>
    <p:sldId id="703" r:id="rId3"/>
    <p:sldId id="740" r:id="rId4"/>
    <p:sldId id="749" r:id="rId5"/>
    <p:sldId id="741" r:id="rId6"/>
    <p:sldId id="748" r:id="rId7"/>
    <p:sldId id="739" r:id="rId8"/>
    <p:sldId id="742" r:id="rId9"/>
    <p:sldId id="743" r:id="rId10"/>
    <p:sldId id="745" r:id="rId11"/>
    <p:sldId id="746" r:id="rId12"/>
    <p:sldId id="747" r:id="rId13"/>
  </p:sldIdLst>
  <p:sldSz cx="9144000" cy="6858000" type="screen4x3"/>
  <p:notesSz cx="6858000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rial Black" panose="020B0A04020102020204" pitchFamily="34" charset="0"/>
      <p:bold r:id="rId20"/>
    </p:embeddedFont>
    <p:embeddedFont>
      <p:font typeface="Adobe Ming Std L" panose="02020300000000000000" pitchFamily="18" charset="-128"/>
      <p:regular r:id="rId21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pos="5738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51D"/>
    <a:srgbClr val="003865"/>
    <a:srgbClr val="0C0C0C"/>
    <a:srgbClr val="FF1200"/>
    <a:srgbClr val="D10238"/>
    <a:srgbClr val="003366"/>
    <a:srgbClr val="DDDDDD"/>
    <a:srgbClr val="C0C0C0"/>
    <a:srgbClr val="08080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5274" autoAdjust="0"/>
  </p:normalViewPr>
  <p:slideViewPr>
    <p:cSldViewPr>
      <p:cViewPr varScale="1">
        <p:scale>
          <a:sx n="88" d="100"/>
          <a:sy n="88" d="100"/>
        </p:scale>
        <p:origin x="1469" y="62"/>
      </p:cViewPr>
      <p:guideLst>
        <p:guide orient="horz" pos="4020"/>
        <p:guide pos="5738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240" y="72"/>
      </p:cViewPr>
      <p:guideLst>
        <p:guide orient="horz" pos="3127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429750"/>
            <a:ext cx="29718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0FDB5A41-A00E-4BAF-A7D3-1D1B7F4476A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3457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7950" y="0"/>
            <a:ext cx="297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7263" y="762000"/>
            <a:ext cx="4979987" cy="3733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800" y="4725988"/>
            <a:ext cx="5016500" cy="44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54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4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7950" y="9448800"/>
            <a:ext cx="297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29" tIns="46165" rIns="92329" bIns="46165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655D4FE-146B-4079-9429-56B76A78F61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868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53276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375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33900" y="1219200"/>
            <a:ext cx="4229100" cy="5105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64650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0F7F2-7840-DE35-3B79-9B7A9635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3133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E731763E-AD7B-BF0B-D680-88B1CD1D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555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9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3182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7758"/>
            <a:ext cx="9144000" cy="210242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184150"/>
            <a:ext cx="75608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19200"/>
            <a:ext cx="881208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4" name="Textfeld 12"/>
          <p:cNvSpPr txBox="1">
            <a:spLocks noChangeArrowheads="1"/>
          </p:cNvSpPr>
          <p:nvPr userDrawn="1"/>
        </p:nvSpPr>
        <p:spPr bwMode="auto">
          <a:xfrm>
            <a:off x="0" y="6666374"/>
            <a:ext cx="9151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92075">
              <a:spcBef>
                <a:spcPct val="0"/>
              </a:spcBef>
              <a:buFontTx/>
              <a:buNone/>
              <a:tabLst>
                <a:tab pos="4479925" algn="ctr"/>
                <a:tab pos="8429625" algn="l"/>
              </a:tabLst>
            </a:pPr>
            <a:r>
              <a:rPr lang="de-DE" altLang="de-DE" sz="800" baseline="0" dirty="0">
                <a:solidFill>
                  <a:srgbClr val="003865"/>
                </a:solidFill>
              </a:rPr>
              <a:t>A.P.C Amalan	Mid Term Evaluation	Slide </a:t>
            </a:r>
            <a:fld id="{923726A0-065A-411D-934B-AFB5C580B8E3}" type="slidenum">
              <a:rPr lang="de-DE" altLang="de-DE" sz="800" baseline="0" smtClean="0">
                <a:solidFill>
                  <a:srgbClr val="003865"/>
                </a:solidFill>
              </a:rPr>
              <a:pPr marL="0" indent="92075">
                <a:spcBef>
                  <a:spcPct val="0"/>
                </a:spcBef>
                <a:buFontTx/>
                <a:buNone/>
                <a:tabLst>
                  <a:tab pos="4479925" algn="ctr"/>
                  <a:tab pos="8429625" algn="l"/>
                </a:tabLst>
              </a:pPr>
              <a:t>‹#›</a:t>
            </a:fld>
            <a:endParaRPr lang="de-DE" altLang="de-DE" sz="800" baseline="0" dirty="0">
              <a:solidFill>
                <a:srgbClr val="00386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E44DC6-4205-4E59-B6D5-00EDA3E6EC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600" l="0" r="100000">
                        <a14:backgroundMark x1="8000" y1="9600" x2="8000" y2="9600"/>
                        <a14:backgroundMark x1="7200" y1="90400" x2="7200" y2="90400"/>
                        <a14:backgroundMark x1="90000" y1="93200" x2="90000" y2="93200"/>
                        <a14:backgroundMark x1="92400" y1="6000" x2="92400" y2="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3160" y="107872"/>
            <a:ext cx="598875" cy="598875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B202A4F5-AF85-14DA-4A79-EE9B992FD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2"/>
          <a:stretch/>
        </p:blipFill>
        <p:spPr>
          <a:xfrm>
            <a:off x="6633424" y="5887853"/>
            <a:ext cx="2438611" cy="7599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6" r:id="rId3"/>
    <p:sldLayoutId id="2147483917" r:id="rId4"/>
    <p:sldLayoutId id="2147483918" r:id="rId5"/>
    <p:sldLayoutId id="2147483919" r:id="rId6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386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5/omae2006-92645" TargetMode="External"/><Relationship Id="rId2" Type="http://schemas.openxmlformats.org/officeDocument/2006/relationships/hyperlink" Target="https://www.nrel.gov/docs/fy12osti/51421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rser.2016.11.20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2276872"/>
            <a:ext cx="914400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de-DE" sz="1600" dirty="0" smtClean="0"/>
              <a:t> </a:t>
            </a:r>
            <a:endParaRPr lang="de-DE" sz="1600" dirty="0"/>
          </a:p>
          <a:p>
            <a:pPr algn="ctr"/>
            <a:endParaRPr lang="de-DE" sz="1600" dirty="0"/>
          </a:p>
          <a:p>
            <a:pPr algn="ctr"/>
            <a:r>
              <a:rPr lang="en-GB" sz="1600" dirty="0" smtClean="0"/>
              <a:t> LIYANAGE A.L.D.N. (E/19/218)</a:t>
            </a:r>
            <a:endParaRPr lang="en-GB" sz="1600" dirty="0"/>
          </a:p>
          <a:p>
            <a:pPr algn="ctr"/>
            <a:endParaRPr lang="en-GB" sz="1600" dirty="0"/>
          </a:p>
          <a:p>
            <a:pPr algn="ctr"/>
            <a:endParaRPr lang="de-DE" sz="1600" dirty="0"/>
          </a:p>
          <a:p>
            <a:pPr algn="ctr"/>
            <a:r>
              <a:rPr lang="en-US" sz="1600" dirty="0"/>
              <a:t>Supervised by Dr</a:t>
            </a:r>
            <a:r>
              <a:rPr lang="en-US" sz="1600" dirty="0" smtClean="0"/>
              <a:t>. L.N.Wickramarathna</a:t>
            </a:r>
            <a:endParaRPr lang="en-US" sz="1600" dirty="0"/>
          </a:p>
          <a:p>
            <a:pPr algn="ctr"/>
            <a:endParaRPr lang="en-US" sz="1600" dirty="0"/>
          </a:p>
          <a:p>
            <a:pPr algn="ctr" eaLnBrk="1" hangingPunct="1">
              <a:lnSpc>
                <a:spcPct val="105000"/>
              </a:lnSpc>
            </a:pPr>
            <a:r>
              <a:rPr lang="en-US" altLang="de-DE" sz="1600" dirty="0"/>
              <a:t>Department of Mechanical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Faculty of Engineering</a:t>
            </a:r>
          </a:p>
          <a:p>
            <a:pPr algn="ctr" eaLnBrk="1" hangingPunct="1">
              <a:lnSpc>
                <a:spcPct val="105000"/>
              </a:lnSpc>
            </a:pPr>
            <a:r>
              <a:rPr lang="en-US" altLang="en-US" sz="1600" dirty="0"/>
              <a:t>University of Peradeniya</a:t>
            </a:r>
          </a:p>
        </p:txBody>
      </p:sp>
      <p:sp>
        <p:nvSpPr>
          <p:cNvPr id="24" name="Rectangle 17"/>
          <p:cNvSpPr txBox="1">
            <a:spLocks noChangeArrowheads="1"/>
          </p:cNvSpPr>
          <p:nvPr/>
        </p:nvSpPr>
        <p:spPr>
          <a:xfrm>
            <a:off x="611559" y="853219"/>
            <a:ext cx="8353425" cy="1927709"/>
          </a:xfrm>
          <a:prstGeom prst="rect">
            <a:avLst/>
          </a:prstGeom>
          <a:noFill/>
          <a:ln/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3600" kern="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Design and realization of a vortex induced vibration converter</a:t>
            </a:r>
          </a:p>
        </p:txBody>
      </p:sp>
      <p:sp>
        <p:nvSpPr>
          <p:cNvPr id="36" name="Rechteck 2"/>
          <p:cNvSpPr>
            <a:spLocks noChangeArrowheads="1"/>
          </p:cNvSpPr>
          <p:nvPr/>
        </p:nvSpPr>
        <p:spPr bwMode="auto">
          <a:xfrm>
            <a:off x="0" y="6580845"/>
            <a:ext cx="9144000" cy="2771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1118273" y="5443327"/>
            <a:ext cx="6912768" cy="782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800" b="1" dirty="0" smtClean="0"/>
              <a:t>ME420- </a:t>
            </a:r>
            <a:r>
              <a:rPr lang="en-US" altLang="de-DE" sz="1800" b="1" dirty="0"/>
              <a:t>Mechanical Engineering </a:t>
            </a:r>
            <a:r>
              <a:rPr lang="en-US" altLang="de-DE" sz="1800" b="1" dirty="0" smtClean="0"/>
              <a:t>Individual Research </a:t>
            </a:r>
            <a:r>
              <a:rPr lang="en-US" altLang="de-DE" sz="1800" b="1" dirty="0"/>
              <a:t>Project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b="1" dirty="0"/>
              <a:t>Proposal Presentation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de-DE" sz="1400" dirty="0" smtClean="0"/>
              <a:t>December, 2024</a:t>
            </a:r>
            <a:endParaRPr lang="en-US" altLang="de-DE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99F453-CF68-44D1-AFA8-1F9C8E39F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9" r="54141"/>
          <a:stretch/>
        </p:blipFill>
        <p:spPr>
          <a:xfrm>
            <a:off x="-1" y="6165304"/>
            <a:ext cx="2195737" cy="69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TIMELINE</a:t>
            </a:r>
            <a:endParaRPr lang="en-US" sz="320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1106"/>
              </p:ext>
            </p:extLst>
          </p:nvPr>
        </p:nvGraphicFramePr>
        <p:xfrm>
          <a:off x="-10" y="908720"/>
          <a:ext cx="9144009" cy="4752531"/>
        </p:xfrm>
        <a:graphic>
          <a:graphicData uri="http://schemas.openxmlformats.org/drawingml/2006/table">
            <a:tbl>
              <a:tblPr firstRow="1" bandRow="1"/>
              <a:tblGrid>
                <a:gridCol w="1144389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  <a:gridCol w="266654"/>
              </a:tblGrid>
              <a:tr h="126866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Weeks</a:t>
                      </a:r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lang="en-GB" sz="800" b="0" i="0" u="none" strike="noStrike" dirty="0">
                        <a:solidFill>
                          <a:srgbClr val="0D0D0D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2" marR="38547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Finalizing the project topic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Project proposal presentation submission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769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Literature review about vortex induced vibration and VIVACE converter models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Literature review about non linear vibrations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Literature review about power take-off systems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Understaning of existing mathematical models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Mid Video Presentation and viva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Develop a mathematical model for VIVACE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0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Design and simulation of the scaled-lab prototype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Demonstration</a:t>
                      </a:r>
                      <a:b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0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prototype fabrication (without generator)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Lab. Testing </a:t>
                      </a:r>
                      <a: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b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Implementation of the generator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0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Study possible improvements to the system</a:t>
                      </a: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 dirty="0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2F75B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Lab. Testing </a:t>
                      </a:r>
                      <a: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II</a:t>
                      </a:r>
                      <a:b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4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 </a:t>
                      </a:r>
                      <a: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Evaluations</a:t>
                      </a:r>
                      <a:br>
                        <a:rPr lang="en-GB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212" marR="3212" marT="321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3212" marR="3212" marT="3212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0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REFERENCES</a:t>
            </a:r>
            <a:endParaRPr lang="en-US" sz="320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AutoNum type="arabicPeriod"/>
            </a:pPr>
            <a:r>
              <a:rPr lang="en-US" dirty="0" err="1"/>
              <a:t>Bernitsas</a:t>
            </a:r>
            <a:r>
              <a:rPr lang="en-US" dirty="0"/>
              <a:t>, M., Mortimer, E., Cooley, M., Director, M., Device, H. and Workshop, M. (2011). </a:t>
            </a:r>
            <a:r>
              <a:rPr lang="en-US" i="1" dirty="0"/>
              <a:t>The VIVACE Converter Enhancing Flow Induced Motions to Harness Hydrokinetic Energy in an Environmentally Compatible Way</a:t>
            </a:r>
            <a:r>
              <a:rPr lang="en-US" dirty="0"/>
              <a:t>. [online] Available at: </a:t>
            </a:r>
            <a:r>
              <a:rPr lang="en-US" dirty="0">
                <a:hlinkClick r:id="rId2"/>
              </a:rPr>
              <a:t>https://www.nrel.gov/docs/fy12osti/51421-09.pdf</a:t>
            </a:r>
            <a:r>
              <a:rPr lang="en-US" dirty="0" smtClean="0"/>
              <a:t>. </a:t>
            </a:r>
            <a:endParaRPr lang="en-US" dirty="0"/>
          </a:p>
          <a:p>
            <a:pPr>
              <a:lnSpc>
                <a:spcPct val="150000"/>
              </a:lnSpc>
              <a:buAutoNum type="arabicPeriod"/>
            </a:pPr>
            <a:r>
              <a:rPr lang="en-GB" dirty="0" err="1"/>
              <a:t>Bernitsas</a:t>
            </a:r>
            <a:r>
              <a:rPr lang="en-GB" dirty="0"/>
              <a:t>, M.M., </a:t>
            </a:r>
            <a:r>
              <a:rPr lang="en-GB" dirty="0" err="1"/>
              <a:t>Raghavan</a:t>
            </a:r>
            <a:r>
              <a:rPr lang="en-GB" dirty="0"/>
              <a:t>, K., Y. Ben-Simon and E. Oliver Garcia (2006). VIVACE (Vortex Induced Vibration Aquatic Clean Energy): A New Concept in Generation of Clean and Renewable Energy From Fluid Flow. </a:t>
            </a:r>
            <a:r>
              <a:rPr lang="en-GB" dirty="0" err="1"/>
              <a:t>doi</a:t>
            </a:r>
            <a:r>
              <a:rPr lang="en-GB" dirty="0" smtClean="0"/>
              <a:t>: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://doi.org/10.1115/omae2006-92645</a:t>
            </a:r>
            <a:r>
              <a:rPr lang="en-GB" dirty="0" smtClean="0"/>
              <a:t>. </a:t>
            </a:r>
            <a:endParaRPr lang="en-GB" dirty="0"/>
          </a:p>
          <a:p>
            <a:pPr>
              <a:lnSpc>
                <a:spcPct val="150000"/>
              </a:lnSpc>
              <a:buAutoNum type="arabicPeriod"/>
            </a:pPr>
            <a:r>
              <a:rPr lang="en-GB" dirty="0" smtClean="0"/>
              <a:t>‌‌</a:t>
            </a:r>
            <a:r>
              <a:rPr lang="en-US" dirty="0" err="1"/>
              <a:t>Rostami</a:t>
            </a:r>
            <a:r>
              <a:rPr lang="en-US" dirty="0"/>
              <a:t>, A.B. and </a:t>
            </a:r>
            <a:r>
              <a:rPr lang="en-US" dirty="0" err="1" smtClean="0"/>
              <a:t>Armandei</a:t>
            </a:r>
            <a:r>
              <a:rPr lang="en-US" dirty="0"/>
              <a:t>, M. (2017). Renewable energy harvesting by vortex-induced motions: Review and benchmarking of technologies. Renewable and Sustainable Energy Reviews, 70, </a:t>
            </a:r>
            <a:r>
              <a:rPr lang="en-US" dirty="0" smtClean="0"/>
              <a:t>pp.193–214. 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>
                <a:hlinkClick r:id="rId4"/>
              </a:rPr>
              <a:t>doi.org/10.1016/j.rser.2016.11.202</a:t>
            </a:r>
            <a:r>
              <a:rPr lang="en-US" dirty="0" smtClean="0"/>
              <a:t>.</a:t>
            </a:r>
            <a:endParaRPr lang="en-GB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1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99392"/>
            <a:ext cx="8812088" cy="3960440"/>
          </a:xfrm>
        </p:spPr>
        <p:txBody>
          <a:bodyPr/>
          <a:lstStyle/>
          <a:p>
            <a:pPr marL="0" lvl="0" indent="0" algn="ctr" eaLnBrk="1" fontAlgn="auto" hangingPunct="1">
              <a:lnSpc>
                <a:spcPts val="36153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3600" kern="1200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dobe Ming Std L" panose="02020300000000000000" pitchFamily="18" charset="-128"/>
              </a:rPr>
              <a:t>THANK YOU</a:t>
            </a:r>
            <a:endParaRPr lang="en-US" sz="3600" kern="12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Adobe Ming Std L" panose="02020300000000000000" pitchFamily="18" charset="-128"/>
            </a:endParaRPr>
          </a:p>
          <a:p>
            <a:endParaRPr lang="en-US" sz="2800" dirty="0"/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</p:spTree>
    <p:extLst>
      <p:ext uri="{BB962C8B-B14F-4D97-AF65-F5344CB8AC3E}">
        <p14:creationId xmlns:p14="http://schemas.microsoft.com/office/powerpoint/2010/main" val="203894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827584" y="2871555"/>
            <a:ext cx="26453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de-DE" sz="4800" b="1" dirty="0" smtClean="0">
                <a:solidFill>
                  <a:srgbClr val="003865"/>
                </a:solidFill>
              </a:rPr>
              <a:t>Content</a:t>
            </a:r>
            <a:endParaRPr lang="en-US" altLang="de-DE" sz="4800" b="1" dirty="0">
              <a:solidFill>
                <a:srgbClr val="003865"/>
              </a:solidFill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4139952" y="1268039"/>
            <a:ext cx="5148758" cy="486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60000"/>
              </a:spcAft>
              <a:buNone/>
            </a:pPr>
            <a:endParaRPr lang="en-US" altLang="de-DE" sz="1600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Introduction</a:t>
            </a: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Aim</a:t>
            </a: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Objectives</a:t>
            </a: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Methodology</a:t>
            </a: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Timeline</a:t>
            </a:r>
          </a:p>
          <a:p>
            <a:pPr marL="342900" indent="-342900">
              <a:spcBef>
                <a:spcPct val="0"/>
              </a:spcBef>
              <a:spcAft>
                <a:spcPct val="60000"/>
              </a:spcAft>
              <a:buFont typeface="+mj-lt"/>
              <a:buAutoNum type="arabicPeriod"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Reference</a:t>
            </a:r>
          </a:p>
          <a:p>
            <a:pPr>
              <a:spcBef>
                <a:spcPct val="0"/>
              </a:spcBef>
              <a:spcAft>
                <a:spcPct val="60000"/>
              </a:spcAft>
              <a:buFontTx/>
              <a:buNone/>
            </a:pPr>
            <a:r>
              <a:rPr lang="en-US" altLang="de-DE" sz="2400" dirty="0" smtClean="0">
                <a:solidFill>
                  <a:srgbClr val="000000"/>
                </a:solidFill>
                <a:sym typeface="Wingdings" panose="05000000000000000000" pitchFamily="2" charset="2"/>
              </a:rPr>
              <a:t> </a:t>
            </a:r>
            <a:endParaRPr lang="en-US" altLang="de-DE" sz="2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ct val="80000"/>
              </a:spcAft>
              <a:buFontTx/>
              <a:buNone/>
            </a:pPr>
            <a:endParaRPr lang="de-DE" altLang="de-DE" sz="160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0" y="6584898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825500"/>
            <a:ext cx="8208912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Vortex induced vibrations</a:t>
            </a:r>
          </a:p>
          <a:p>
            <a:pPr lvl="0"/>
            <a:endParaRPr lang="en-US" altLang="en-US" sz="1800" dirty="0">
              <a:solidFill>
                <a:srgbClr val="000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/>
              <a:t>When a fluid flows past a structure, such as a cylinder or a bluff body, alternating low-pressure vortices form on either side. This phenomenon is known as </a:t>
            </a:r>
            <a:r>
              <a:rPr lang="en-US" sz="1800" i="1" dirty="0"/>
              <a:t>vortex </a:t>
            </a:r>
            <a:r>
              <a:rPr lang="en-US" sz="1800" i="1" dirty="0" smtClean="0"/>
              <a:t>shedding</a:t>
            </a:r>
            <a:r>
              <a:rPr lang="en-US" sz="1800" dirty="0" smtClean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 smtClean="0"/>
              <a:t>These </a:t>
            </a:r>
            <a:r>
              <a:rPr lang="en-US" sz="1800" dirty="0"/>
              <a:t>vortices generate oscillating forces in a direction transverse to the </a:t>
            </a:r>
            <a:r>
              <a:rPr lang="en-US" sz="1800" dirty="0" smtClean="0"/>
              <a:t>flow.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800" dirty="0" smtClean="0"/>
              <a:t>When </a:t>
            </a:r>
            <a:r>
              <a:rPr lang="en-US" sz="1800" dirty="0"/>
              <a:t>the vortex shedding frequency approaches the natural frequency of the structure, the body begins to oscillate with a large amplitude. This motion becomes synchronized with the vortex shedding frequency and continues with significantly large amplitudes over a range of flow velocities.</a:t>
            </a:r>
            <a:r>
              <a:rPr lang="en-US" altLang="en-US" sz="1800" dirty="0" smtClean="0">
                <a:solidFill>
                  <a:srgbClr val="000000"/>
                </a:solidFill>
              </a:rPr>
              <a:t>.</a:t>
            </a:r>
            <a:endParaRPr lang="en-US" altLang="en-US" sz="18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20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100" dirty="0" smtClean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6" y="4451478"/>
            <a:ext cx="3168352" cy="1584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149" y="6054893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Karman vortex street created by a stationary cylinder</a:t>
            </a:r>
            <a:endParaRPr lang="en-GB" sz="1100" dirty="0" smtClean="0"/>
          </a:p>
        </p:txBody>
      </p:sp>
      <p:pic>
        <p:nvPicPr>
          <p:cNvPr id="1028" name="Picture 4" descr="Vortex-induced vibration - Wikipedia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96" y="4131813"/>
            <a:ext cx="2448272" cy="131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98928" y="5473956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Vortex induced vibration of an oscillating cylinder</a:t>
            </a:r>
          </a:p>
        </p:txBody>
      </p:sp>
    </p:spTree>
    <p:extLst>
      <p:ext uri="{BB962C8B-B14F-4D97-AF65-F5344CB8AC3E}">
        <p14:creationId xmlns:p14="http://schemas.microsoft.com/office/powerpoint/2010/main" val="27640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4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05" y="1412776"/>
            <a:ext cx="4221288" cy="50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51519" y="908720"/>
            <a:ext cx="8568697" cy="5040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5" y="924299"/>
            <a:ext cx="864070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</a:t>
            </a:r>
            <a:r>
              <a:rPr lang="en-US" sz="2000" b="1" dirty="0" smtClean="0"/>
              <a:t>ortex </a:t>
            </a:r>
            <a:r>
              <a:rPr lang="en-US" sz="2000" b="1" dirty="0"/>
              <a:t>I</a:t>
            </a:r>
            <a:r>
              <a:rPr lang="en-US" sz="2000" b="1" dirty="0" smtClean="0"/>
              <a:t>nduced Vibration (VIV) converters</a:t>
            </a:r>
          </a:p>
          <a:p>
            <a:endParaRPr lang="en-US" sz="20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They enhance the vortex shedding phenomenon to generate electrical or mechanical energy over a wide range of flow velocities</a:t>
            </a:r>
            <a:r>
              <a:rPr lang="en-US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This </a:t>
            </a:r>
            <a:r>
              <a:rPr lang="en-US" sz="1600" dirty="0"/>
              <a:t>technology harnesses abundant energy from ocean and river currents</a:t>
            </a:r>
            <a:r>
              <a:rPr lang="en-US" sz="1600" dirty="0" smtClean="0"/>
              <a:t>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VIVACE (Vortex Induced Vibration Aquatic Clean Energy) converter, a type of VIV converter, was invented in 2008 by Prof. M. </a:t>
            </a:r>
            <a:r>
              <a:rPr lang="en-US" sz="1600" dirty="0" err="1"/>
              <a:t>Bernitsas</a:t>
            </a:r>
            <a:r>
              <a:rPr lang="en-US" sz="1600" dirty="0"/>
              <a:t> at the University of Michigan.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</p:txBody>
      </p:sp>
      <p:sp>
        <p:nvSpPr>
          <p:cNvPr id="6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7" name="TextBox 6"/>
          <p:cNvSpPr txBox="1"/>
          <p:nvPr/>
        </p:nvSpPr>
        <p:spPr>
          <a:xfrm>
            <a:off x="215515" y="3722970"/>
            <a:ext cx="835292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Advantages</a:t>
            </a:r>
          </a:p>
          <a:p>
            <a:endParaRPr lang="en-US" sz="14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Due to the vortex synchronization this has wide optimal operational window. Can efficiently operate in low velocity currents (0.25 – 2.5 m/s)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Scalability and adaptability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/>
              <a:t>Comparably low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2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51519" y="908720"/>
            <a:ext cx="8568697" cy="50405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7" name="TextBox 6"/>
          <p:cNvSpPr txBox="1"/>
          <p:nvPr/>
        </p:nvSpPr>
        <p:spPr>
          <a:xfrm>
            <a:off x="215515" y="3601955"/>
            <a:ext cx="8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r>
              <a:rPr lang="en-US" sz="1600" dirty="0" smtClean="0"/>
              <a:t> </a:t>
            </a:r>
          </a:p>
        </p:txBody>
      </p:sp>
      <p:pic>
        <p:nvPicPr>
          <p:cNvPr id="5" name="videoplayback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1760" y="2132856"/>
            <a:ext cx="4944549" cy="3708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7" y="1470266"/>
            <a:ext cx="576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Early VIVACE prototype testing in Michigan (2009)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7416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83C76C-B198-42BF-90C9-668F03F4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Aim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F9F74-661E-4E63-A701-D9015B2E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132856"/>
            <a:ext cx="8352928" cy="1800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To develop </a:t>
            </a:r>
            <a:r>
              <a:rPr lang="en-US" sz="2000" dirty="0"/>
              <a:t>a robust mathematical model to </a:t>
            </a:r>
            <a:r>
              <a:rPr lang="en-US" sz="2000" dirty="0" smtClean="0"/>
              <a:t>analyze the </a:t>
            </a:r>
            <a:r>
              <a:rPr lang="en-US" sz="2000" dirty="0"/>
              <a:t>performance of </a:t>
            </a:r>
            <a:r>
              <a:rPr lang="en-US" sz="2000" dirty="0" smtClean="0"/>
              <a:t>a vortex </a:t>
            </a:r>
            <a:r>
              <a:rPr lang="en-US" sz="2000" dirty="0"/>
              <a:t>induced vibration </a:t>
            </a:r>
            <a:r>
              <a:rPr lang="en-US" sz="2000" dirty="0" smtClean="0"/>
              <a:t>converter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To build a lab scale prototype to validate the mathematical model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Use the models to calculate design parameters for a range of applications scales.</a:t>
            </a:r>
            <a:endParaRPr lang="en-US" sz="2000" dirty="0" smtClean="0"/>
          </a:p>
        </p:txBody>
      </p:sp>
      <p:sp>
        <p:nvSpPr>
          <p:cNvPr id="6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</p:spTree>
    <p:extLst>
      <p:ext uri="{BB962C8B-B14F-4D97-AF65-F5344CB8AC3E}">
        <p14:creationId xmlns:p14="http://schemas.microsoft.com/office/powerpoint/2010/main" val="37510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OBJECTIVES</a:t>
            </a:r>
            <a:endParaRPr lang="en-US" sz="3200" dirty="0"/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79512" y="1310764"/>
            <a:ext cx="856590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 a conceptual understanding of the working principles of the VIVACE converter and its models.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mathematical model and simulate the system's performance.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and simulate a VIVACE lab prototype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 smtClean="0">
                <a:latin typeface="Arial" panose="020B0604020202020204" pitchFamily="34" charset="0"/>
              </a:rPr>
              <a:t>Prototype should be fabricated.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the mathematical model using the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prototype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using lab facilities.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 smtClean="0">
                <a:latin typeface="Arial" panose="020B0604020202020204" pitchFamily="34" charset="0"/>
              </a:rPr>
              <a:t>Design specifications should be calculated for a various application scales.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2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76" y="188640"/>
            <a:ext cx="7560840" cy="648072"/>
          </a:xfrm>
        </p:spPr>
        <p:txBody>
          <a:bodyPr/>
          <a:lstStyle/>
          <a:p>
            <a:r>
              <a:rPr lang="en-US" sz="3200" dirty="0" smtClean="0"/>
              <a:t>METHODOLOGY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Learn about the hydrodynamic behavior of fluid flow around a cylinder, non-linear vibrations, and power take-off systems</a:t>
            </a: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Conduct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a literature review on VIVACE converter models</a:t>
            </a: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Review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existing mathematical models and develop a suitable model to simulate system performance using MATLAB/Python</a:t>
            </a: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Design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a lab-scale prototype of the VIVACE converter using SOLIDWORKS. The scaling will be determined based on the capacity of the Fluid Mechanics Laboratory. </a:t>
            </a:r>
            <a:endParaRPr lang="en-US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design will then be simulated using ANSYS/</a:t>
            </a:r>
            <a:r>
              <a:rPr lang="en-US" dirty="0" err="1">
                <a:ea typeface="Calibri" panose="020F0502020204030204" pitchFamily="34" charset="0"/>
                <a:cs typeface="Calibri" panose="020F0502020204030204" pitchFamily="34" charset="0"/>
              </a:rPr>
              <a:t>OpenFOAM</a:t>
            </a: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Fabrication 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and testing will be conducted using laboratory facilities</a:t>
            </a: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ea typeface="Calibri" panose="020F0502020204030204" pitchFamily="34" charset="0"/>
                <a:cs typeface="Calibri" panose="020F0502020204030204" pitchFamily="34" charset="0"/>
              </a:rPr>
              <a:t>Calculate the design particulars for different application scales.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hteck 2"/>
          <p:cNvSpPr>
            <a:spLocks noChangeArrowheads="1"/>
          </p:cNvSpPr>
          <p:nvPr/>
        </p:nvSpPr>
        <p:spPr bwMode="auto">
          <a:xfrm>
            <a:off x="0" y="6597352"/>
            <a:ext cx="9144000" cy="2606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/>
          </a:p>
        </p:txBody>
      </p:sp>
    </p:spTree>
    <p:extLst>
      <p:ext uri="{BB962C8B-B14F-4D97-AF65-F5344CB8AC3E}">
        <p14:creationId xmlns:p14="http://schemas.microsoft.com/office/powerpoint/2010/main" val="210161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">
  <a:themeElements>
    <a:clrScheme name="Le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>
    <a:extraClrScheme>
      <a:clrScheme name="Le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3728</TotalTime>
  <Words>628</Words>
  <Application>Microsoft Office PowerPoint</Application>
  <PresentationFormat>On-screen Show (4:3)</PresentationFormat>
  <Paragraphs>605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Wingdings</vt:lpstr>
      <vt:lpstr>Calibri</vt:lpstr>
      <vt:lpstr>Arial Black</vt:lpstr>
      <vt:lpstr>Times New Roman</vt:lpstr>
      <vt:lpstr>Adobe Ming Std L</vt:lpstr>
      <vt:lpstr>Arial</vt:lpstr>
      <vt:lpstr>Leer</vt:lpstr>
      <vt:lpstr>PowerPoint Presentation</vt:lpstr>
      <vt:lpstr>PowerPoint Presentation</vt:lpstr>
      <vt:lpstr>INTRODUCTION</vt:lpstr>
      <vt:lpstr>INTRODUCTION</vt:lpstr>
      <vt:lpstr>INTRODUCTION</vt:lpstr>
      <vt:lpstr>INTRODUCTION</vt:lpstr>
      <vt:lpstr>Aim</vt:lpstr>
      <vt:lpstr>OBJECTIVES</vt:lpstr>
      <vt:lpstr>METHODOLOGY </vt:lpstr>
      <vt:lpstr>TIMELINE</vt:lpstr>
      <vt:lpstr>REFERENCES</vt:lpstr>
      <vt:lpstr>PowerPoint Presentation</vt:lpstr>
    </vt:vector>
  </TitlesOfParts>
  <Company>diezel büroorganisation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liv diezel</dc:creator>
  <cp:lastModifiedBy>Microsoft account</cp:lastModifiedBy>
  <cp:revision>1165</cp:revision>
  <cp:lastPrinted>2017-06-01T12:52:47Z</cp:lastPrinted>
  <dcterms:created xsi:type="dcterms:W3CDTF">2001-11-10T14:50:51Z</dcterms:created>
  <dcterms:modified xsi:type="dcterms:W3CDTF">2024-12-18T01:26:50Z</dcterms:modified>
</cp:coreProperties>
</file>